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2" r:id="rId2"/>
    <p:sldId id="277" r:id="rId3"/>
    <p:sldId id="292" r:id="rId4"/>
    <p:sldId id="278" r:id="rId5"/>
    <p:sldId id="286" r:id="rId6"/>
    <p:sldId id="287" r:id="rId7"/>
    <p:sldId id="308" r:id="rId8"/>
    <p:sldId id="279" r:id="rId9"/>
    <p:sldId id="295" r:id="rId10"/>
    <p:sldId id="296" r:id="rId11"/>
    <p:sldId id="309" r:id="rId12"/>
    <p:sldId id="280" r:id="rId13"/>
    <p:sldId id="294" r:id="rId14"/>
    <p:sldId id="297" r:id="rId15"/>
    <p:sldId id="299" r:id="rId16"/>
    <p:sldId id="326" r:id="rId17"/>
    <p:sldId id="310" r:id="rId18"/>
    <p:sldId id="281" r:id="rId19"/>
    <p:sldId id="300" r:id="rId20"/>
    <p:sldId id="302" r:id="rId21"/>
    <p:sldId id="288" r:id="rId22"/>
    <p:sldId id="311" r:id="rId23"/>
    <p:sldId id="290" r:id="rId24"/>
    <p:sldId id="317" r:id="rId25"/>
    <p:sldId id="318" r:id="rId26"/>
    <p:sldId id="303" r:id="rId27"/>
    <p:sldId id="304" r:id="rId28"/>
    <p:sldId id="319" r:id="rId29"/>
    <p:sldId id="306" r:id="rId30"/>
    <p:sldId id="322" r:id="rId31"/>
    <p:sldId id="312" r:id="rId32"/>
    <p:sldId id="283" r:id="rId33"/>
    <p:sldId id="323" r:id="rId34"/>
    <p:sldId id="314" r:id="rId35"/>
    <p:sldId id="313" r:id="rId36"/>
    <p:sldId id="315" r:id="rId37"/>
    <p:sldId id="285" r:id="rId38"/>
    <p:sldId id="316" r:id="rId39"/>
    <p:sldId id="289" r:id="rId40"/>
    <p:sldId id="293" r:id="rId41"/>
    <p:sldId id="307" r:id="rId42"/>
    <p:sldId id="320" r:id="rId43"/>
    <p:sldId id="325" r:id="rId44"/>
    <p:sldId id="305" r:id="rId45"/>
    <p:sldId id="324" r:id="rId46"/>
    <p:sldId id="301" r:id="rId47"/>
    <p:sldId id="327" r:id="rId48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92"/>
            <p14:sldId id="278"/>
            <p14:sldId id="286"/>
            <p14:sldId id="287"/>
            <p14:sldId id="308"/>
            <p14:sldId id="279"/>
            <p14:sldId id="295"/>
            <p14:sldId id="296"/>
            <p14:sldId id="309"/>
            <p14:sldId id="280"/>
            <p14:sldId id="294"/>
            <p14:sldId id="297"/>
            <p14:sldId id="299"/>
            <p14:sldId id="326"/>
            <p14:sldId id="310"/>
            <p14:sldId id="281"/>
            <p14:sldId id="300"/>
            <p14:sldId id="302"/>
            <p14:sldId id="288"/>
            <p14:sldId id="311"/>
            <p14:sldId id="290"/>
            <p14:sldId id="317"/>
            <p14:sldId id="318"/>
            <p14:sldId id="303"/>
            <p14:sldId id="304"/>
            <p14:sldId id="319"/>
            <p14:sldId id="306"/>
            <p14:sldId id="322"/>
            <p14:sldId id="312"/>
            <p14:sldId id="283"/>
            <p14:sldId id="323"/>
            <p14:sldId id="314"/>
            <p14:sldId id="313"/>
            <p14:sldId id="315"/>
            <p14:sldId id="285"/>
            <p14:sldId id="316"/>
            <p14:sldId id="289"/>
            <p14:sldId id="293"/>
            <p14:sldId id="307"/>
            <p14:sldId id="320"/>
            <p14:sldId id="325"/>
            <p14:sldId id="305"/>
            <p14:sldId id="324"/>
            <p14:sldId id="301"/>
            <p14:sldId id="32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993" autoAdjust="0"/>
    <p:restoredTop sz="83279" autoAdjust="0"/>
  </p:normalViewPr>
  <p:slideViewPr>
    <p:cSldViewPr snapToGrid="0">
      <p:cViewPr varScale="1">
        <p:scale>
          <a:sx n="136" d="100"/>
          <a:sy n="136" d="100"/>
        </p:scale>
        <p:origin x="111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commentAuthors" Target="comment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7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17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5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8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93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4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Verkehrsvernetzung (englisch </a:t>
            </a:r>
            <a:r>
              <a:rPr lang="de-DE" dirty="0" err="1" smtClean="0"/>
              <a:t>Vehicle-to-everything</a:t>
            </a:r>
            <a:r>
              <a:rPr lang="de-DE" dirty="0" smtClean="0"/>
              <a:t>; </a:t>
            </a:r>
            <a:r>
              <a:rPr lang="de-DE" b="1" dirty="0" smtClean="0"/>
              <a:t>V2X</a:t>
            </a:r>
            <a:r>
              <a:rPr lang="de-DE" dirty="0" smtClean="0"/>
              <a:t>) ist die elektronische Kommunikation der Teilnehmer an Verkehr untereinander in den Formen Fahrzeug-zu-Fahrzeug (V2V), Fahrzeug-zu-Straße (V2R), Fahrzeug-zu-Infrastruktur (V2I), Fahrzeug-zu-Netzwerk (V2N) und Fahrzeug-zu-Personen (V2P).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Open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84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0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Dimitris </a:t>
            </a:r>
            <a:r>
              <a:rPr lang="de-DE" b="1" dirty="0" err="1" smtClean="0"/>
              <a:t>Platis</a:t>
            </a:r>
            <a:endParaRPr lang="de-DE" b="1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12.07.2019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UbVFtX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bit.ly/2NLOY3q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tarship.xyz/kit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bit.ly/2S4HxD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it.ly/2XDBtHD" TargetMode="External"/><Relationship Id="rId4" Type="http://schemas.openxmlformats.org/officeDocument/2006/relationships/hyperlink" Target="https://bit.ly/2Twt3w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omo.com/en/spec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Jzxa6o" TargetMode="External"/><Relationship Id="rId5" Type="http://schemas.openxmlformats.org/officeDocument/2006/relationships/hyperlink" Target="https://shop.segway.com/de-de/92/-segway-loomo" TargetMode="Externa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raspberrypi.org/products/raspberry-pi-3-model-b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bit.ly/2wiZN0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LLsBbL" TargetMode="Externa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sparkfun.com/products/1376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bit.ly/2NJTnn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S8HUN0" TargetMode="External"/><Relationship Id="rId5" Type="http://schemas.openxmlformats.org/officeDocument/2006/relationships/image" Target="../media/image33.jpe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</a:p>
          <a:p>
            <a:r>
              <a:rPr lang="de-DE" dirty="0" smtClean="0"/>
              <a:t>Betreuer: 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apex.ai </a:t>
            </a:r>
            <a:r>
              <a:rPr lang="de-DE" sz="3200" dirty="0">
                <a:solidFill>
                  <a:schemeClr val="bg2"/>
                </a:solidFill>
              </a:rPr>
              <a:t>(</a:t>
            </a:r>
            <a:r>
              <a:rPr lang="de-DE" sz="3200" dirty="0" err="1">
                <a:solidFill>
                  <a:schemeClr val="bg2"/>
                </a:solidFill>
              </a:rPr>
              <a:t>Apex.OS</a:t>
            </a:r>
            <a:r>
              <a:rPr lang="de-DE" sz="3200" dirty="0">
                <a:solidFill>
                  <a:schemeClr val="bg2"/>
                </a:solidFill>
              </a:rPr>
              <a:t>, </a:t>
            </a:r>
            <a:r>
              <a:rPr lang="de-DE" sz="3200" dirty="0" err="1" smtClean="0">
                <a:solidFill>
                  <a:schemeClr val="bg2"/>
                </a:solidFill>
              </a:rPr>
              <a:t>Apex.Autonomy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 smtClean="0"/>
              <a:t>Robustheit</a:t>
            </a:r>
            <a:r>
              <a:rPr lang="en-US" dirty="0" smtClean="0"/>
              <a:t> (Safety</a:t>
            </a:r>
            <a:r>
              <a:rPr lang="en-US" dirty="0"/>
              <a:t>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</a:t>
            </a:r>
            <a:r>
              <a:rPr lang="de-DE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Closed</a:t>
            </a:r>
            <a:r>
              <a:rPr lang="de-DE" dirty="0" smtClean="0"/>
              <a:t> Source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b="1" dirty="0" err="1"/>
              <a:t>Autonom</a:t>
            </a:r>
            <a:r>
              <a:rPr lang="en-US" sz="2000" b="1" dirty="0"/>
              <a:t> </a:t>
            </a:r>
            <a:r>
              <a:rPr lang="en-US" sz="2000" b="1" dirty="0" err="1"/>
              <a:t>navigierende</a:t>
            </a:r>
            <a:r>
              <a:rPr lang="en-US" sz="2000" b="1" dirty="0"/>
              <a:t> </a:t>
            </a:r>
            <a:r>
              <a:rPr lang="en-US" sz="2000" b="1" dirty="0" err="1"/>
              <a:t>Forschungsplattformen</a:t>
            </a:r>
            <a:endParaRPr lang="en-US" sz="2000" b="1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Ubiquity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Robotics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Magni</a:t>
            </a:r>
            <a:endParaRPr lang="de-DE" dirty="0" smtClean="0">
              <a:solidFill>
                <a:schemeClr val="bg2"/>
              </a:solidFill>
            </a:endParaRPr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>
                <a:solidFill>
                  <a:schemeClr val="bg2"/>
                </a:solidFill>
              </a:rPr>
              <a:t>Innok</a:t>
            </a:r>
            <a:r>
              <a:rPr lang="de-DE" dirty="0" smtClean="0">
                <a:solidFill>
                  <a:schemeClr val="bg2"/>
                </a:solidFill>
              </a:rPr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780520" y="3046070"/>
            <a:ext cx="1959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https://ubiquityrobotics.com/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780520" y="3305779"/>
            <a:ext cx="20585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https://www.innok-robotics.de/</a:t>
            </a:r>
          </a:p>
        </p:txBody>
      </p:sp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136716"/>
          </a:xfrm>
        </p:spPr>
        <p:txBody>
          <a:bodyPr/>
          <a:lstStyle/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Campus Mobility </a:t>
            </a:r>
            <a:r>
              <a:rPr lang="de-DE" sz="2400" dirty="0" err="1" smtClean="0">
                <a:solidFill>
                  <a:schemeClr val="bg2"/>
                </a:solidFill>
              </a:rPr>
              <a:t>Platform</a:t>
            </a:r>
            <a:r>
              <a:rPr lang="de-DE" sz="2400" dirty="0" smtClean="0">
                <a:solidFill>
                  <a:schemeClr val="bg2"/>
                </a:solidFill>
              </a:rPr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navigation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for</a:t>
            </a:r>
            <a:r>
              <a:rPr lang="de-DE" sz="2400" dirty="0">
                <a:solidFill>
                  <a:schemeClr val="bg2"/>
                </a:solidFill>
              </a:rPr>
              <a:t> mobile </a:t>
            </a:r>
            <a:r>
              <a:rPr lang="de-DE" sz="2400" dirty="0" err="1">
                <a:solidFill>
                  <a:schemeClr val="bg2"/>
                </a:solidFill>
              </a:rPr>
              <a:t>service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robots</a:t>
            </a:r>
            <a:r>
              <a:rPr lang="de-DE" sz="2400" dirty="0">
                <a:solidFill>
                  <a:schemeClr val="bg2"/>
                </a:solidFill>
              </a:rPr>
              <a:t> in urban </a:t>
            </a:r>
            <a:r>
              <a:rPr lang="de-DE" sz="2400" dirty="0" err="1">
                <a:solidFill>
                  <a:schemeClr val="bg2"/>
                </a:solidFill>
              </a:rPr>
              <a:t>pedestrian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environments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smtClean="0">
                <a:solidFill>
                  <a:schemeClr val="bg2"/>
                </a:solidFill>
              </a:rPr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0992622" cy="539076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Smart </a:t>
            </a:r>
            <a:r>
              <a:rPr lang="de-DE" sz="3200" dirty="0" err="1">
                <a:solidFill>
                  <a:schemeClr val="bg2"/>
                </a:solidFill>
              </a:rPr>
              <a:t>Wheelchair</a:t>
            </a:r>
            <a:r>
              <a:rPr lang="de-DE" sz="3200" dirty="0">
                <a:solidFill>
                  <a:schemeClr val="bg2"/>
                </a:solidFill>
              </a:rPr>
              <a:t> System (2017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Kartografierungsmobil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bg2"/>
                </a:solidFill>
              </a:rPr>
              <a:t>Autonomous </a:t>
            </a:r>
            <a:r>
              <a:rPr lang="en-US" sz="3200" dirty="0">
                <a:solidFill>
                  <a:schemeClr val="bg2"/>
                </a:solidFill>
              </a:rPr>
              <a:t>Wheelchair Navigation in Unmapped Indoor Environments (2018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sz="3200" dirty="0" smtClean="0"/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7" y="1175043"/>
            <a:ext cx="1914502" cy="1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sz="3200" dirty="0" smtClean="0">
                <a:solidFill>
                  <a:schemeClr val="bg2"/>
                </a:solidFill>
              </a:rPr>
              <a:t>A </a:t>
            </a:r>
            <a:r>
              <a:rPr lang="en-US" sz="3200" dirty="0">
                <a:solidFill>
                  <a:schemeClr val="bg2"/>
                </a:solidFill>
              </a:rPr>
              <a:t>Navigation System for Robots Operating in Crowded Urban Environments (2013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sz="2800" dirty="0" err="1" smtClean="0"/>
              <a:t>Assistenzroboter</a:t>
            </a:r>
            <a:r>
              <a:rPr lang="en-US" sz="2800" dirty="0" smtClean="0"/>
              <a:t> </a:t>
            </a:r>
          </a:p>
          <a:p>
            <a:pPr marL="1143000" lvl="1" indent="-457200"/>
            <a:r>
              <a:rPr lang="en-US" sz="2800" dirty="0" err="1" smtClean="0"/>
              <a:t>Navigiert</a:t>
            </a:r>
            <a:r>
              <a:rPr lang="en-US" sz="2800" dirty="0" smtClean="0"/>
              <a:t> in </a:t>
            </a:r>
            <a:r>
              <a:rPr lang="en-US" sz="2800" dirty="0" err="1" smtClean="0"/>
              <a:t>vorher</a:t>
            </a:r>
            <a:r>
              <a:rPr lang="en-US" sz="2800" dirty="0" smtClean="0"/>
              <a:t> </a:t>
            </a:r>
            <a:r>
              <a:rPr lang="en-US" sz="2800" dirty="0" err="1" smtClean="0"/>
              <a:t>kartografierten</a:t>
            </a:r>
            <a:r>
              <a:rPr lang="en-US" sz="2800" dirty="0" smtClean="0"/>
              <a:t> </a:t>
            </a:r>
            <a:r>
              <a:rPr lang="en-US" sz="2800" dirty="0" err="1" smtClean="0"/>
              <a:t>Gebiet</a:t>
            </a:r>
            <a:endParaRPr lang="en-US" sz="2800" dirty="0" smtClean="0"/>
          </a:p>
          <a:p>
            <a:pPr marL="1143000" lvl="1" indent="-457200"/>
            <a:r>
              <a:rPr lang="en-US" sz="2800" dirty="0" smtClean="0"/>
              <a:t>IMU, GPS, Lidar</a:t>
            </a:r>
          </a:p>
          <a:p>
            <a:r>
              <a:rPr lang="de-DE" sz="3200" dirty="0" smtClean="0">
                <a:solidFill>
                  <a:schemeClr val="bg2"/>
                </a:solidFill>
              </a:rPr>
              <a:t>TOOMAS </a:t>
            </a:r>
            <a:r>
              <a:rPr lang="de-DE" sz="3200" dirty="0">
                <a:solidFill>
                  <a:schemeClr val="bg2"/>
                </a:solidFill>
              </a:rPr>
              <a:t>(2009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de-DE" sz="2800" dirty="0" smtClean="0"/>
              <a:t> Toom Shoppingassistenzroboter</a:t>
            </a:r>
          </a:p>
          <a:p>
            <a:pPr lvl="1"/>
            <a:r>
              <a:rPr lang="en-US" sz="2800" dirty="0" smtClean="0"/>
              <a:t>24x Sonar, Bumper, 360° </a:t>
            </a:r>
            <a:r>
              <a:rPr lang="en-US" sz="2800" dirty="0" err="1" smtClean="0"/>
              <a:t>Kamera</a:t>
            </a:r>
            <a:r>
              <a:rPr lang="en-US" sz="2800" dirty="0" smtClean="0"/>
              <a:t>, LIDAR </a:t>
            </a:r>
            <a:r>
              <a:rPr lang="en-US" sz="2800" dirty="0" err="1" smtClean="0"/>
              <a:t>nur</a:t>
            </a:r>
            <a:r>
              <a:rPr lang="en-US" sz="2800" dirty="0" smtClean="0"/>
              <a:t> </a:t>
            </a:r>
            <a:r>
              <a:rPr lang="en-US" sz="2800" dirty="0" err="1" smtClean="0"/>
              <a:t>für</a:t>
            </a:r>
            <a:r>
              <a:rPr lang="en-US" sz="2800" dirty="0" smtClean="0"/>
              <a:t> TÜV</a:t>
            </a:r>
            <a:endParaRPr lang="en-US" sz="28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67" b="96567" l="4550" r="96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3" y="1518036"/>
            <a:ext cx="6410178" cy="45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Scube</a:t>
            </a:r>
            <a:r>
              <a:rPr lang="en-US" dirty="0">
                <a:solidFill>
                  <a:schemeClr val="bg2"/>
                </a:solidFill>
              </a:rPr>
              <a:t>—Concept and Implementation of </a:t>
            </a:r>
            <a:r>
              <a:rPr lang="en-US" dirty="0" smtClean="0">
                <a:solidFill>
                  <a:schemeClr val="bg2"/>
                </a:solidFill>
              </a:rPr>
              <a:t>a Self-balancing</a:t>
            </a:r>
            <a:r>
              <a:rPr lang="en-US" dirty="0">
                <a:solidFill>
                  <a:schemeClr val="bg2"/>
                </a:solidFill>
              </a:rPr>
              <a:t>, Autonomous Mobility Device </a:t>
            </a:r>
            <a:r>
              <a:rPr lang="en-US" dirty="0" smtClean="0">
                <a:solidFill>
                  <a:schemeClr val="bg2"/>
                </a:solidFill>
              </a:rPr>
              <a:t>for Personal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Case </a:t>
            </a:r>
            <a:r>
              <a:rPr lang="en-US" sz="2400" dirty="0" err="1" smtClean="0"/>
              <a:t>sehr</a:t>
            </a:r>
            <a:r>
              <a:rPr lang="en-US" sz="2400" dirty="0" smtClean="0"/>
              <a:t> </a:t>
            </a:r>
            <a:r>
              <a:rPr lang="en-US" sz="2400" dirty="0" err="1" smtClean="0"/>
              <a:t>ähnlich</a:t>
            </a:r>
            <a:r>
              <a:rPr lang="en-US" sz="2400" dirty="0" smtClean="0"/>
              <a:t> </a:t>
            </a:r>
            <a:r>
              <a:rPr lang="en-US" sz="2400" dirty="0" err="1" smtClean="0"/>
              <a:t>zu</a:t>
            </a:r>
            <a:r>
              <a:rPr lang="en-US" sz="2400" dirty="0" smtClean="0"/>
              <a:t> </a:t>
            </a:r>
            <a:r>
              <a:rPr lang="en-US" sz="2400" dirty="0" err="1" smtClean="0"/>
              <a:t>Scoomatic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erste</a:t>
            </a:r>
            <a:r>
              <a:rPr lang="en-US" sz="2400" dirty="0" smtClean="0"/>
              <a:t> / </a:t>
            </a:r>
            <a:r>
              <a:rPr lang="en-US" sz="2400" dirty="0" err="1" smtClean="0"/>
              <a:t>letzte</a:t>
            </a:r>
            <a:r>
              <a:rPr lang="en-US" sz="2400" dirty="0" smtClean="0"/>
              <a:t> </a:t>
            </a:r>
            <a:r>
              <a:rPr lang="en-US" sz="2400" dirty="0" err="1" smtClean="0"/>
              <a:t>Meile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Navigiert</a:t>
            </a:r>
            <a:r>
              <a:rPr lang="en-US" sz="2400" dirty="0" smtClean="0"/>
              <a:t> </a:t>
            </a:r>
            <a:r>
              <a:rPr lang="en-US" sz="2400" dirty="0" err="1" smtClean="0"/>
              <a:t>autonom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Neigungsmechanismus</a:t>
            </a:r>
            <a:r>
              <a:rPr lang="en-US" sz="2400" dirty="0" smtClean="0"/>
              <a:t> </a:t>
            </a:r>
            <a:r>
              <a:rPr lang="en-US" sz="2400" dirty="0" err="1" smtClean="0"/>
              <a:t>durch</a:t>
            </a:r>
            <a:r>
              <a:rPr lang="en-US" sz="2400" dirty="0" smtClean="0"/>
              <a:t> </a:t>
            </a:r>
            <a:r>
              <a:rPr lang="en-US" sz="2400" dirty="0" err="1" smtClean="0"/>
              <a:t>verstellbares</a:t>
            </a:r>
            <a:r>
              <a:rPr lang="en-US" sz="2400" dirty="0" smtClean="0"/>
              <a:t> </a:t>
            </a:r>
            <a:r>
              <a:rPr lang="en-US" sz="2400" dirty="0" err="1" smtClean="0"/>
              <a:t>Fahrwerk</a:t>
            </a:r>
            <a:endParaRPr lang="en-US" sz="2400" dirty="0" smtClean="0"/>
          </a:p>
          <a:p>
            <a:pPr marL="1143000" lvl="1" indent="-457200"/>
            <a:r>
              <a:rPr lang="en-US" sz="2000" dirty="0" err="1" smtClean="0"/>
              <a:t>Minderung</a:t>
            </a:r>
            <a:r>
              <a:rPr lang="en-US" sz="2000" dirty="0" smtClean="0"/>
              <a:t> der </a:t>
            </a:r>
            <a:r>
              <a:rPr lang="en-US" sz="2000" dirty="0" err="1" smtClean="0"/>
              <a:t>Seitwärtskräfte</a:t>
            </a:r>
            <a:r>
              <a:rPr lang="en-US" sz="2000" dirty="0" smtClean="0"/>
              <a:t> in </a:t>
            </a:r>
            <a:r>
              <a:rPr lang="en-US" sz="2000" dirty="0" err="1" smtClean="0"/>
              <a:t>Kurven</a:t>
            </a:r>
            <a:r>
              <a:rPr lang="en-US" sz="2000" dirty="0" smtClean="0"/>
              <a:t> </a:t>
            </a:r>
          </a:p>
          <a:p>
            <a:pPr marL="1143000" lvl="1" indent="-457200"/>
            <a:r>
              <a:rPr lang="en-US" sz="2000" dirty="0" smtClean="0"/>
              <a:t>(</a:t>
            </a:r>
            <a:r>
              <a:rPr lang="en-US" sz="2000" dirty="0" err="1" smtClean="0"/>
              <a:t>vmax</a:t>
            </a:r>
            <a:r>
              <a:rPr lang="en-US" sz="2000" dirty="0" smtClean="0"/>
              <a:t> 20km/h)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im</a:t>
            </a:r>
            <a:r>
              <a:rPr lang="en-US" sz="2400" dirty="0" smtClean="0"/>
              <a:t> </a:t>
            </a:r>
            <a:r>
              <a:rPr lang="en-US" sz="2400" dirty="0" err="1" smtClean="0"/>
              <a:t>Sitzen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ältere</a:t>
            </a:r>
            <a:r>
              <a:rPr lang="en-US" sz="2400" dirty="0" smtClean="0"/>
              <a:t> </a:t>
            </a:r>
            <a:r>
              <a:rPr lang="en-US" sz="2400" dirty="0" err="1" smtClean="0"/>
              <a:t>Personen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Antrieb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Brushless </a:t>
            </a:r>
            <a:r>
              <a:rPr lang="en-US" sz="2400" dirty="0" err="1" smtClean="0"/>
              <a:t>Hubmotoren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Odometrie</a:t>
            </a:r>
            <a:r>
              <a:rPr lang="en-US" sz="2400" dirty="0" smtClean="0"/>
              <a:t> und </a:t>
            </a:r>
            <a:r>
              <a:rPr lang="en-US" sz="2400" dirty="0" err="1" smtClean="0"/>
              <a:t>Ultraschall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lokale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Positionswahrnehmung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Globale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Positionierung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</a:t>
            </a:r>
            <a:r>
              <a:rPr lang="en-US" sz="2400" dirty="0" err="1" smtClean="0"/>
              <a:t>Realsense</a:t>
            </a:r>
            <a:r>
              <a:rPr lang="en-US" sz="2400" dirty="0" smtClean="0"/>
              <a:t> </a:t>
            </a:r>
            <a:r>
              <a:rPr lang="en-US" sz="2400" dirty="0" err="1" smtClean="0"/>
              <a:t>Kamera</a:t>
            </a:r>
            <a:r>
              <a:rPr lang="en-US" sz="2400" dirty="0" smtClean="0"/>
              <a:t> und QR-Codes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8" b="97201" l="51167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99" r="8437"/>
          <a:stretch/>
        </p:blipFill>
        <p:spPr>
          <a:xfrm>
            <a:off x="8388292" y="1578834"/>
            <a:ext cx="3405353" cy="4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b="1" dirty="0" err="1" smtClean="0"/>
              <a:t>Weitere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relevante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Projekte</a:t>
            </a:r>
            <a:endParaRPr lang="en-US" sz="2000" b="1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</a:t>
            </a:r>
            <a:r>
              <a:rPr lang="de-DE" dirty="0" smtClean="0"/>
              <a:t>Lieferroboter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1" y="953798"/>
            <a:ext cx="4856922" cy="4924495"/>
          </a:xfrm>
        </p:spPr>
        <p:txBody>
          <a:bodyPr/>
          <a:lstStyle/>
          <a:p>
            <a:r>
              <a:rPr lang="de-DE" sz="3400" dirty="0" err="1" smtClean="0">
                <a:solidFill>
                  <a:schemeClr val="bg2"/>
                </a:solidFill>
              </a:rPr>
              <a:t>Delivery</a:t>
            </a:r>
            <a:r>
              <a:rPr lang="de-DE" sz="3400" dirty="0" smtClean="0">
                <a:solidFill>
                  <a:schemeClr val="bg2"/>
                </a:solidFill>
              </a:rPr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8" y="5878294"/>
            <a:ext cx="5501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6"/>
              </a:rPr>
              <a:t>https://www.starship.xyz/kit</a:t>
            </a:r>
            <a:r>
              <a:rPr lang="de-DE" sz="900" dirty="0" smtClean="0">
                <a:hlinkClick r:id="rId6"/>
              </a:rPr>
              <a:t>/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bit.ly/2NLOY3q</a:t>
            </a:r>
            <a:r>
              <a:rPr lang="de-DE" sz="900" dirty="0"/>
              <a:t>  </a:t>
            </a:r>
            <a:r>
              <a:rPr lang="de-DE" sz="900" dirty="0">
                <a:hlinkClick r:id="rId8"/>
              </a:rPr>
              <a:t>https://</a:t>
            </a:r>
            <a:r>
              <a:rPr lang="de-DE" sz="900" dirty="0" smtClean="0">
                <a:hlinkClick r:id="rId8"/>
              </a:rPr>
              <a:t>bit.ly/2UbVFtX</a:t>
            </a:r>
            <a:r>
              <a:rPr lang="de-DE" sz="900" dirty="0"/>
              <a:t> </a:t>
            </a:r>
            <a:r>
              <a:rPr lang="de-DE" sz="900" dirty="0">
                <a:hlinkClick r:id="rId9"/>
              </a:rPr>
              <a:t>https://</a:t>
            </a:r>
            <a:r>
              <a:rPr lang="de-DE" sz="900" dirty="0" smtClean="0">
                <a:hlinkClick r:id="rId9"/>
              </a:rPr>
              <a:t>bit.ly/2S4HxD6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Staubsaugroboter am Beispiel </a:t>
            </a:r>
            <a:r>
              <a:rPr lang="de-DE" sz="3200" dirty="0" err="1">
                <a:solidFill>
                  <a:schemeClr val="bg2"/>
                </a:solidFill>
              </a:rPr>
              <a:t>Roborock</a:t>
            </a:r>
            <a:r>
              <a:rPr lang="de-DE" sz="3200" dirty="0">
                <a:solidFill>
                  <a:schemeClr val="bg2"/>
                </a:solidFill>
              </a:rPr>
              <a:t> </a:t>
            </a:r>
            <a:r>
              <a:rPr lang="de-DE" sz="3200" dirty="0" smtClean="0">
                <a:solidFill>
                  <a:schemeClr val="bg2"/>
                </a:solidFill>
              </a:rPr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→ Reinigung  einzelner Räume über App möglich</a:t>
            </a:r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8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</a:t>
            </a:r>
            <a:r>
              <a:rPr lang="de-DE" sz="900" dirty="0" smtClean="0"/>
              <a:t>: </a:t>
            </a:r>
            <a:r>
              <a:rPr lang="de-DE" sz="900" dirty="0" smtClean="0">
                <a:hlinkClick r:id="rId4"/>
              </a:rPr>
              <a:t>https</a:t>
            </a:r>
            <a:r>
              <a:rPr lang="de-DE" sz="900" dirty="0">
                <a:hlinkClick r:id="rId4"/>
              </a:rPr>
              <a:t>://</a:t>
            </a:r>
            <a:r>
              <a:rPr lang="de-DE" sz="900" dirty="0" smtClean="0">
                <a:hlinkClick r:id="rId4"/>
              </a:rPr>
              <a:t>bit.ly/2Twt3w6</a:t>
            </a:r>
            <a:r>
              <a:rPr lang="de-DE" sz="900" dirty="0"/>
              <a:t> </a:t>
            </a:r>
            <a:r>
              <a:rPr lang="de-DE" sz="900" dirty="0">
                <a:hlinkClick r:id="rId5"/>
              </a:rPr>
              <a:t>https://</a:t>
            </a:r>
            <a:r>
              <a:rPr lang="de-DE" sz="900" dirty="0" smtClean="0">
                <a:hlinkClick r:id="rId5"/>
              </a:rPr>
              <a:t>bit.ly/2XDBtHD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Welches Transportmittel für letzte Meile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Große Strecke von ÖPNV Haltestelle zum Ziel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4517571" cy="4213287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Segway</a:t>
            </a:r>
            <a:r>
              <a:rPr lang="de-DE" sz="3200" dirty="0" smtClean="0">
                <a:solidFill>
                  <a:schemeClr val="bg2"/>
                </a:solidFill>
              </a:rPr>
              <a:t> </a:t>
            </a:r>
            <a:r>
              <a:rPr lang="de-DE" sz="3200" dirty="0" err="1" smtClean="0">
                <a:solidFill>
                  <a:schemeClr val="bg2"/>
                </a:solidFill>
              </a:rPr>
              <a:t>Loomo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Preis 2.299,00 USD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333898" y="587829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3"/>
              </a:rPr>
              <a:t>http://www.loomo.com/en/spec.html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b="1" dirty="0" err="1"/>
              <a:t>Hardwareauswahl</a:t>
            </a:r>
            <a:endParaRPr lang="en-US" sz="2000" b="1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Loomo</a:t>
            </a:r>
            <a:r>
              <a:rPr lang="de-DE" dirty="0" smtClean="0">
                <a:solidFill>
                  <a:schemeClr val="bg2"/>
                </a:solidFill>
              </a:rPr>
              <a:t> oder </a:t>
            </a:r>
            <a:r>
              <a:rPr lang="de-DE" dirty="0" err="1" smtClean="0">
                <a:solidFill>
                  <a:schemeClr val="bg2"/>
                </a:solidFill>
              </a:rPr>
              <a:t>Hoverboard</a:t>
            </a:r>
            <a:r>
              <a:rPr lang="de-DE" dirty="0" smtClean="0">
                <a:solidFill>
                  <a:schemeClr val="bg2"/>
                </a:solidFill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2926"/>
              </p:ext>
            </p:extLst>
          </p:nvPr>
        </p:nvGraphicFramePr>
        <p:xfrm>
          <a:off x="1457325" y="1634385"/>
          <a:ext cx="9754960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480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4877480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Anschaffungskosten</a:t>
                      </a:r>
                      <a:r>
                        <a:rPr lang="de-DE" baseline="0" dirty="0" smtClean="0"/>
                        <a:t>, 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236213" y="4930356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→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8021682" y="4088674"/>
            <a:ext cx="3624943" cy="182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7" b="96841" l="5977" r="952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8" y="3543300"/>
            <a:ext cx="2183821" cy="278123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333898" y="5878294"/>
            <a:ext cx="4294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5"/>
              </a:rPr>
              <a:t>https://shop.segway.com/de-de/92/-</a:t>
            </a:r>
            <a:r>
              <a:rPr lang="de-DE" sz="900" dirty="0" smtClean="0">
                <a:hlinkClick r:id="rId5"/>
              </a:rPr>
              <a:t>segway-loomo</a:t>
            </a:r>
            <a:r>
              <a:rPr lang="de-DE" sz="900" dirty="0"/>
              <a:t> 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bit.ly/2Jzxa6o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0" y="953799"/>
            <a:ext cx="3575685" cy="23837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1" y="1422200"/>
            <a:ext cx="5982000" cy="39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5529" r="5315" b="10111"/>
          <a:stretch/>
        </p:blipFill>
        <p:spPr>
          <a:xfrm>
            <a:off x="6983729" y="3589019"/>
            <a:ext cx="3575685" cy="22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555"/>
            <a:ext cx="3712088" cy="2474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7505"/>
            <a:ext cx="3230880" cy="2153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5" y="1255620"/>
            <a:ext cx="6377606" cy="48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teurer,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Echtzeitfähige Kommunikation und Multiagentenfähig</a:t>
            </a:r>
          </a:p>
          <a:p>
            <a:r>
              <a:rPr lang="de-DE" dirty="0" smtClean="0"/>
              <a:t>→ ROS2 →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→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I2C,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9" y="3263510"/>
            <a:ext cx="3628571" cy="272142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408591" y="5800272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https://www.raspberrypi.org/products/raspberry-pi-3-model-b/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(</a:t>
            </a:r>
            <a:r>
              <a:rPr lang="de-DE" dirty="0" smtClean="0">
                <a:solidFill>
                  <a:schemeClr val="bg2"/>
                </a:solidFill>
              </a:rPr>
              <a:t>RP)LIDAR für Mapping</a:t>
            </a:r>
          </a:p>
          <a:p>
            <a:pPr marL="1143000" lvl="1" indent="-457200"/>
            <a:r>
              <a:rPr lang="de-DE" sz="2800" dirty="0" smtClean="0"/>
              <a:t>Kleiner, günstiger (100€) 2D LIDAR</a:t>
            </a:r>
          </a:p>
          <a:p>
            <a:pPr marL="1143000" lvl="1" indent="-457200"/>
            <a:r>
              <a:rPr lang="de-DE" sz="2800" dirty="0" smtClean="0"/>
              <a:t>Gute ROS(1) Unterstützung für Mapping</a:t>
            </a:r>
          </a:p>
          <a:p>
            <a:pPr marL="1143000" lvl="1" indent="-457200"/>
            <a:r>
              <a:rPr lang="de-DE" sz="2800" dirty="0" smtClean="0"/>
              <a:t>Anbindung über USB-UART und existierenden Treiber</a:t>
            </a:r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Ultraschallsensoren für Hindernisvermeidung</a:t>
            </a:r>
          </a:p>
          <a:p>
            <a:pPr marL="1143000" lvl="1" indent="-457200"/>
            <a:r>
              <a:rPr lang="de-DE" sz="2800" dirty="0" smtClean="0"/>
              <a:t>SR04 Module, weil günstig (5 </a:t>
            </a:r>
            <a:r>
              <a:rPr lang="de-DE" sz="2800" dirty="0" err="1" smtClean="0"/>
              <a:t>Stk</a:t>
            </a:r>
            <a:r>
              <a:rPr lang="de-DE" sz="2800" dirty="0" smtClean="0"/>
              <a:t>. → 7€)</a:t>
            </a:r>
          </a:p>
          <a:p>
            <a:pPr marL="1143000" lvl="1" indent="-457200"/>
            <a:r>
              <a:rPr lang="de-DE" sz="2800" dirty="0" err="1" smtClean="0"/>
              <a:t>Arduino</a:t>
            </a:r>
            <a:r>
              <a:rPr lang="de-DE" sz="2800" dirty="0" smtClean="0"/>
              <a:t> für Ansteuerung von 8 </a:t>
            </a:r>
            <a:r>
              <a:rPr lang="de-DE" sz="2800" dirty="0" err="1" smtClean="0"/>
              <a:t>Stk</a:t>
            </a:r>
            <a:r>
              <a:rPr lang="de-DE" sz="2800" dirty="0" smtClean="0"/>
              <a:t>. gleichzeitig</a:t>
            </a:r>
          </a:p>
          <a:p>
            <a:pPr marL="1143000" lvl="1" indent="-457200"/>
            <a:r>
              <a:rPr lang="de-DE" sz="2800" dirty="0" smtClean="0"/>
              <a:t>Abwandlung von </a:t>
            </a:r>
            <a:r>
              <a:rPr lang="de-DE" sz="2800" dirty="0" err="1" smtClean="0"/>
              <a:t>SonicDisc</a:t>
            </a:r>
            <a:r>
              <a:rPr lang="de-DE" sz="2800" dirty="0" smtClean="0"/>
              <a:t> Projekt </a:t>
            </a:r>
          </a:p>
          <a:p>
            <a:pPr marL="1600200" lvl="2" indent="-457200"/>
            <a:r>
              <a:rPr lang="de-DE" sz="2400" dirty="0" smtClean="0"/>
              <a:t>Paralleles Ansteuern mehrerer SR04 Module</a:t>
            </a:r>
          </a:p>
          <a:p>
            <a:pPr marL="1600200" lvl="2" indent="-457200"/>
            <a:r>
              <a:rPr lang="de-DE" sz="2400" dirty="0" smtClean="0"/>
              <a:t>Eigene Platine mit </a:t>
            </a:r>
            <a:r>
              <a:rPr lang="de-DE" sz="2400" dirty="0" err="1" smtClean="0"/>
              <a:t>Arduino</a:t>
            </a:r>
            <a:r>
              <a:rPr lang="de-DE" sz="2400" dirty="0" smtClean="0"/>
              <a:t> Nano als Controller</a:t>
            </a:r>
          </a:p>
          <a:p>
            <a:pPr marL="1600200" lvl="2" indent="-457200"/>
            <a:r>
              <a:rPr lang="de-DE" sz="2400" dirty="0" smtClean="0"/>
              <a:t>Eigenes Protokoll zum Senden der Daten an ROS2</a:t>
            </a:r>
          </a:p>
          <a:p>
            <a:pPr marL="1600200" lvl="2" indent="-457200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13524"/>
          <a:stretch/>
        </p:blipFill>
        <p:spPr>
          <a:xfrm>
            <a:off x="8946760" y="3119455"/>
            <a:ext cx="3154680" cy="26717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8" b="95133" l="9733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91" y="568794"/>
            <a:ext cx="2644140" cy="264414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899723" y="5800272"/>
            <a:ext cx="2876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</a:t>
            </a:r>
            <a:r>
              <a:rPr lang="de-DE" sz="900" dirty="0"/>
              <a:t>: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bit.ly/2LLsBbL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bit.ly/2wiZN0A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9046029" cy="4837401"/>
          </a:xfrm>
        </p:spPr>
        <p:txBody>
          <a:bodyPr/>
          <a:lstStyle/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GPS Empfänger f. globale Positionserfassung</a:t>
            </a:r>
          </a:p>
          <a:p>
            <a:pPr marL="1143000" lvl="1" indent="-457200"/>
            <a:r>
              <a:rPr lang="de-DE" sz="2800" dirty="0" err="1" smtClean="0"/>
              <a:t>Ublox</a:t>
            </a:r>
            <a:r>
              <a:rPr lang="de-DE" sz="2800" dirty="0" smtClean="0"/>
              <a:t> SAM-M8Q</a:t>
            </a:r>
          </a:p>
          <a:p>
            <a:pPr marL="1143000" lvl="1" indent="-457200"/>
            <a:r>
              <a:rPr lang="de-DE" sz="2800" dirty="0" smtClean="0"/>
              <a:t>Eigentlich gute ROS </a:t>
            </a:r>
            <a:r>
              <a:rPr lang="de-DE" sz="2800" dirty="0" smtClean="0"/>
              <a:t>Treiberunterstützung für </a:t>
            </a:r>
            <a:r>
              <a:rPr lang="de-DE" sz="2800" dirty="0" err="1" smtClean="0"/>
              <a:t>Ublox</a:t>
            </a:r>
            <a:endParaRPr lang="de-DE" sz="2800" dirty="0" smtClean="0"/>
          </a:p>
          <a:p>
            <a:pPr marL="1143000" lvl="1" indent="-457200"/>
            <a:r>
              <a:rPr lang="de-DE" sz="2800" dirty="0" smtClean="0"/>
              <a:t>Selbst implementierter Treiber</a:t>
            </a:r>
            <a:endParaRPr lang="de-DE" sz="2800" dirty="0" smtClean="0"/>
          </a:p>
          <a:p>
            <a:pPr marL="1143000" lvl="1" indent="-457200"/>
            <a:endParaRPr lang="de-DE" sz="3200" dirty="0" smtClean="0"/>
          </a:p>
          <a:p>
            <a:pPr marL="457200" indent="-457200"/>
            <a:r>
              <a:rPr lang="de-DE" sz="3200" dirty="0" err="1" smtClean="0">
                <a:solidFill>
                  <a:schemeClr val="bg2"/>
                </a:solidFill>
              </a:rPr>
              <a:t>Inertial</a:t>
            </a:r>
            <a:r>
              <a:rPr lang="de-DE" sz="3200" dirty="0" smtClean="0">
                <a:solidFill>
                  <a:schemeClr val="bg2"/>
                </a:solidFill>
              </a:rPr>
              <a:t> Measurement Unit (IMU) für Lageerkennung</a:t>
            </a:r>
          </a:p>
          <a:p>
            <a:pPr marL="1143000" lvl="1" indent="-457200"/>
            <a:r>
              <a:rPr lang="de-DE" sz="2800" dirty="0" err="1" smtClean="0"/>
              <a:t>Sparkfun</a:t>
            </a:r>
            <a:r>
              <a:rPr lang="de-DE" sz="2800" dirty="0" smtClean="0"/>
              <a:t> MPU9250 direkt an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 I2C</a:t>
            </a:r>
          </a:p>
          <a:p>
            <a:pPr marL="1143000" lvl="1" indent="-457200"/>
            <a:r>
              <a:rPr lang="de-DE" sz="2800" dirty="0" smtClean="0"/>
              <a:t>9DoF (</a:t>
            </a:r>
            <a:r>
              <a:rPr lang="en-US" sz="2800" dirty="0" smtClean="0"/>
              <a:t>MPU-6500 </a:t>
            </a:r>
            <a:r>
              <a:rPr lang="en-US" sz="2800" dirty="0" err="1" smtClean="0"/>
              <a:t>Gyroskop</a:t>
            </a:r>
            <a:r>
              <a:rPr lang="en-US" sz="2800" dirty="0" smtClean="0"/>
              <a:t> + Accelerometer </a:t>
            </a:r>
            <a:r>
              <a:rPr lang="en-US" dirty="0" smtClean="0"/>
              <a:t>+ AK8963 Magnetometer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7084" r="7916" b="13750"/>
          <a:stretch/>
        </p:blipFill>
        <p:spPr>
          <a:xfrm>
            <a:off x="9884229" y="4296970"/>
            <a:ext cx="1859280" cy="15432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192613" y="5889144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https://www.sparkfun.com/products/13762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294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XBOX </a:t>
            </a:r>
            <a:r>
              <a:rPr lang="de-DE" dirty="0" err="1" smtClean="0">
                <a:solidFill>
                  <a:schemeClr val="bg2"/>
                </a:solidFill>
              </a:rPr>
              <a:t>One</a:t>
            </a:r>
            <a:r>
              <a:rPr lang="de-DE" dirty="0" smtClean="0">
                <a:solidFill>
                  <a:schemeClr val="bg2"/>
                </a:solidFill>
              </a:rPr>
              <a:t> Controller</a:t>
            </a:r>
          </a:p>
          <a:p>
            <a:pPr marL="1143000" lvl="1" indent="-457200"/>
            <a:r>
              <a:rPr lang="de-DE" sz="2800" dirty="0" smtClean="0"/>
              <a:t>Manuelle Steuerung über Controller außerhalb vom Fahrzeug</a:t>
            </a:r>
          </a:p>
          <a:p>
            <a:pPr marL="1143000" lvl="1" indent="-457200"/>
            <a:r>
              <a:rPr lang="de-DE" sz="2800" dirty="0" smtClean="0"/>
              <a:t>Selbstgeschriebener </a:t>
            </a:r>
            <a:r>
              <a:rPr lang="de-DE" sz="2800" dirty="0" err="1" smtClean="0"/>
              <a:t>Node</a:t>
            </a:r>
            <a:r>
              <a:rPr lang="de-DE" sz="2800" dirty="0" smtClean="0"/>
              <a:t> arbeitet mit jedem </a:t>
            </a:r>
            <a:r>
              <a:rPr lang="de-DE" sz="2800" dirty="0" err="1" smtClean="0"/>
              <a:t>linuxkompatiblen</a:t>
            </a:r>
            <a:r>
              <a:rPr lang="de-DE" sz="2800" dirty="0" smtClean="0"/>
              <a:t> Gamecontroller zusammen. </a:t>
            </a:r>
            <a:endParaRPr lang="de-DE" sz="2800" dirty="0"/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Joystick (KY-023 Joystickmodul)</a:t>
            </a:r>
          </a:p>
          <a:p>
            <a:pPr marL="1143000" lvl="1" indent="-457200"/>
            <a:r>
              <a:rPr lang="de-DE" sz="2800" dirty="0" smtClean="0"/>
              <a:t>Manuelle Steuerung des Fahrzeugs an der Lenkstange</a:t>
            </a:r>
          </a:p>
          <a:p>
            <a:pPr marL="1143000" lvl="1" indent="-457200"/>
            <a:r>
              <a:rPr lang="de-DE" sz="2800" dirty="0" smtClean="0"/>
              <a:t>Auslesen des Moduls über </a:t>
            </a:r>
            <a:r>
              <a:rPr lang="de-DE" sz="2800" dirty="0" err="1" smtClean="0"/>
              <a:t>Arduino</a:t>
            </a:r>
            <a:endParaRPr lang="de-DE" sz="2800" dirty="0"/>
          </a:p>
          <a:p>
            <a:pPr marL="1143000" lvl="1" indent="-457200"/>
            <a:r>
              <a:rPr lang="de-DE" sz="2800" dirty="0" smtClean="0"/>
              <a:t>Senden der Sensordaten über USB UART und </a:t>
            </a:r>
          </a:p>
          <a:p>
            <a:pPr lvl="1" indent="0">
              <a:buNone/>
            </a:pPr>
            <a:r>
              <a:rPr lang="de-DE" sz="2800" dirty="0"/>
              <a:t>	 </a:t>
            </a:r>
            <a:r>
              <a:rPr lang="de-DE" sz="2800" dirty="0" smtClean="0"/>
              <a:t>   eigenes Protokoll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34" y="3496874"/>
            <a:ext cx="2929081" cy="29290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329" y="2394162"/>
            <a:ext cx="2157671" cy="15042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50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bit.ly/2S8HUN0</a:t>
            </a:r>
            <a:r>
              <a:rPr lang="de-DE" sz="900" dirty="0" smtClean="0"/>
              <a:t> </a:t>
            </a:r>
            <a:r>
              <a:rPr lang="de-DE" sz="900" dirty="0" smtClean="0">
                <a:hlinkClick r:id="rId7"/>
              </a:rPr>
              <a:t>https</a:t>
            </a:r>
            <a:r>
              <a:rPr lang="de-DE" sz="900" dirty="0">
                <a:hlinkClick r:id="rId7"/>
              </a:rPr>
              <a:t>://</a:t>
            </a:r>
            <a:r>
              <a:rPr lang="de-DE" sz="900" dirty="0" smtClean="0">
                <a:hlinkClick r:id="rId7"/>
              </a:rPr>
              <a:t>bit.ly/2NJTnnH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Vorstellung des </a:t>
            </a:r>
            <a:r>
              <a:rPr lang="de-DE" sz="3200" dirty="0" err="1" smtClean="0">
                <a:solidFill>
                  <a:schemeClr val="bg2"/>
                </a:solidFill>
              </a:rPr>
              <a:t>Scoomatic</a:t>
            </a:r>
            <a:r>
              <a:rPr lang="de-DE" sz="3200" dirty="0" smtClean="0">
                <a:solidFill>
                  <a:schemeClr val="bg2"/>
                </a:solidFill>
              </a:rPr>
              <a:t> 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 für letzte Meile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stehen im Weg</a:t>
            </a:r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Anforderung 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Prototypenentwicklung in mehreren Iterationen </a:t>
            </a:r>
          </a:p>
          <a:p>
            <a:pPr marL="1143000" lvl="1" indent="-457200"/>
            <a:r>
              <a:rPr lang="de-DE" sz="3200" dirty="0" smtClean="0"/>
              <a:t>Erste Iteration hier 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44725"/>
            <a:ext cx="7651653" cy="4837401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Accessory</a:t>
            </a:r>
            <a:r>
              <a:rPr lang="de-DE" sz="3200" dirty="0" smtClean="0">
                <a:solidFill>
                  <a:schemeClr val="bg2"/>
                </a:solidFill>
              </a:rPr>
              <a:t> Power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Stromversorgung für späteres Zubehör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24V, 12V, 5V und 3,3V mit je 2A</a:t>
            </a:r>
          </a:p>
          <a:p>
            <a:pPr marL="1143000" lvl="1" indent="-457200"/>
            <a:endParaRPr lang="de-DE" dirty="0" smtClean="0"/>
          </a:p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Bedienpanel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An- / Abschalten von Motorboard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An- / Abschalten </a:t>
            </a:r>
            <a:r>
              <a:rPr lang="de-DE" sz="3200" dirty="0" smtClean="0"/>
              <a:t>von </a:t>
            </a:r>
            <a:r>
              <a:rPr lang="de-DE" sz="3200" dirty="0" err="1" smtClean="0"/>
              <a:t>Boardcomputer</a:t>
            </a:r>
            <a:r>
              <a:rPr lang="de-DE" sz="3200" dirty="0" smtClean="0"/>
              <a:t> und Zubehör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LEDs zeigen Zustand der Komponenten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7588" r="4666" b="5534"/>
          <a:stretch/>
        </p:blipFill>
        <p:spPr>
          <a:xfrm>
            <a:off x="8862646" y="1115577"/>
            <a:ext cx="2862336" cy="24644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6615" r="45575" b="34154"/>
          <a:stretch/>
        </p:blipFill>
        <p:spPr>
          <a:xfrm>
            <a:off x="8862646" y="3718514"/>
            <a:ext cx="2862336" cy="2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b="1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21844" y="954504"/>
            <a:ext cx="10515600" cy="6715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05638" y="3925902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257203" y="3161950"/>
            <a:ext cx="1485900" cy="876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Hoverboard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205638" y="2394796"/>
            <a:ext cx="1485900" cy="41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M8Q GPS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205638" y="290415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RPLidar</a:t>
            </a:r>
            <a:r>
              <a:rPr lang="de-DE" dirty="0" smtClean="0"/>
              <a:t> A1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05638" y="3415027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MPU9250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205638" y="4886969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Ultraschall Array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414560" y="3366073"/>
            <a:ext cx="1773782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 3B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05638" y="175373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Joystick</a:t>
            </a:r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7188342" y="3760696"/>
            <a:ext cx="2068861" cy="35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7207888" y="3452919"/>
            <a:ext cx="2049315" cy="80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endCxn id="8" idx="3"/>
          </p:cNvCxnSpPr>
          <p:nvPr/>
        </p:nvCxnSpPr>
        <p:spPr>
          <a:xfrm flipH="1" flipV="1">
            <a:off x="2691538" y="2601722"/>
            <a:ext cx="2723022" cy="9739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2" idx="1"/>
            <a:endCxn id="53" idx="2"/>
          </p:cNvCxnSpPr>
          <p:nvPr/>
        </p:nvCxnSpPr>
        <p:spPr>
          <a:xfrm flipH="1" flipV="1">
            <a:off x="4901968" y="2176974"/>
            <a:ext cx="512592" cy="1398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2" idx="1"/>
            <a:endCxn id="9" idx="3"/>
          </p:cNvCxnSpPr>
          <p:nvPr/>
        </p:nvCxnSpPr>
        <p:spPr>
          <a:xfrm flipH="1" flipV="1">
            <a:off x="2691538" y="3113702"/>
            <a:ext cx="2723022" cy="461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2" idx="1"/>
            <a:endCxn id="10" idx="3"/>
          </p:cNvCxnSpPr>
          <p:nvPr/>
        </p:nvCxnSpPr>
        <p:spPr>
          <a:xfrm flipH="1">
            <a:off x="2691538" y="3575623"/>
            <a:ext cx="2723022" cy="489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67" idx="1"/>
            <a:endCxn id="11" idx="3"/>
          </p:cNvCxnSpPr>
          <p:nvPr/>
        </p:nvCxnSpPr>
        <p:spPr>
          <a:xfrm flipH="1" flipV="1">
            <a:off x="2691538" y="5325119"/>
            <a:ext cx="1467480" cy="18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2" idx="1"/>
            <a:endCxn id="6" idx="3"/>
          </p:cNvCxnSpPr>
          <p:nvPr/>
        </p:nvCxnSpPr>
        <p:spPr>
          <a:xfrm flipH="1">
            <a:off x="2691538" y="3575623"/>
            <a:ext cx="2723022" cy="788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207888" y="3094481"/>
            <a:ext cx="174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 (Diagnose)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7207888" y="3796112"/>
            <a:ext cx="199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USB UART (Ansteuerung)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2648866" y="2310620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2629022" y="4006883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691538" y="333303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I2C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619429" y="2837286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53" name="Rechteck 52"/>
          <p:cNvSpPr/>
          <p:nvPr/>
        </p:nvSpPr>
        <p:spPr>
          <a:xfrm>
            <a:off x="4159018" y="1757874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11641" y="2274845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cxnSp>
        <p:nvCxnSpPr>
          <p:cNvPr id="57" name="Gerader Verbinder 56"/>
          <p:cNvCxnSpPr>
            <a:stCxn id="53" idx="1"/>
            <a:endCxn id="13" idx="3"/>
          </p:cNvCxnSpPr>
          <p:nvPr/>
        </p:nvCxnSpPr>
        <p:spPr>
          <a:xfrm flipH="1" flipV="1">
            <a:off x="2691538" y="1963282"/>
            <a:ext cx="1467480" cy="4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2678997" y="1635795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Analoge Eingänge</a:t>
            </a:r>
            <a:endParaRPr lang="de-DE" sz="1400" dirty="0"/>
          </a:p>
        </p:txBody>
      </p:sp>
      <p:sp>
        <p:nvSpPr>
          <p:cNvPr id="67" name="Rechteck 66"/>
          <p:cNvSpPr/>
          <p:nvPr/>
        </p:nvSpPr>
        <p:spPr>
          <a:xfrm>
            <a:off x="4159018" y="5134310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cxnSp>
        <p:nvCxnSpPr>
          <p:cNvPr id="68" name="Gerader Verbinder 67"/>
          <p:cNvCxnSpPr>
            <a:stCxn id="12" idx="1"/>
            <a:endCxn id="67" idx="0"/>
          </p:cNvCxnSpPr>
          <p:nvPr/>
        </p:nvCxnSpPr>
        <p:spPr>
          <a:xfrm flipH="1">
            <a:off x="4901968" y="3575623"/>
            <a:ext cx="512592" cy="155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5083704" y="4471622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75" name="Textfeld 74"/>
          <p:cNvSpPr txBox="1"/>
          <p:nvPr/>
        </p:nvSpPr>
        <p:spPr>
          <a:xfrm>
            <a:off x="2691538" y="5020552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Digitale Eingänge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7305675" cy="4837401"/>
          </a:xfrm>
        </p:spPr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647836" y="3144288"/>
            <a:ext cx="15025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Meanwell</a:t>
            </a:r>
            <a:r>
              <a:rPr lang="de-DE" dirty="0" smtClean="0"/>
              <a:t> 24V PSU 1.87A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93070" y="1973136"/>
            <a:ext cx="170497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Akku</a:t>
            </a:r>
          </a:p>
          <a:p>
            <a:pPr algn="ctr"/>
            <a:r>
              <a:rPr lang="de-DE" dirty="0" smtClean="0"/>
              <a:t>10s2p</a:t>
            </a:r>
          </a:p>
          <a:p>
            <a:pPr algn="ctr"/>
            <a:r>
              <a:rPr lang="de-DE" dirty="0" smtClean="0"/>
              <a:t>42V 4400mah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94272" y="3272860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Motortreiber Board</a:t>
            </a:r>
            <a:endParaRPr lang="de-DE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333898" y="1607087"/>
            <a:ext cx="4740851" cy="2042674"/>
            <a:chOff x="7263891" y="1705850"/>
            <a:chExt cx="4740851" cy="2042674"/>
          </a:xfrm>
        </p:grpSpPr>
        <p:sp>
          <p:nvSpPr>
            <p:cNvPr id="12" name="Rechteck 11"/>
            <p:cNvSpPr/>
            <p:nvPr/>
          </p:nvSpPr>
          <p:spPr>
            <a:xfrm>
              <a:off x="7263891" y="1705850"/>
              <a:ext cx="4740851" cy="2042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dirty="0" err="1" smtClean="0">
                  <a:solidFill>
                    <a:schemeClr val="tx1"/>
                  </a:solidFill>
                </a:rPr>
                <a:t>Accessory</a:t>
              </a:r>
              <a:r>
                <a:rPr lang="de-DE" dirty="0" smtClean="0">
                  <a:solidFill>
                    <a:schemeClr val="tx1"/>
                  </a:solidFill>
                </a:rPr>
                <a:t> Power Module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52236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999713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48750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</p:grpSp>
      <p:cxnSp>
        <p:nvCxnSpPr>
          <p:cNvPr id="6" name="Gerader Verbinder 5"/>
          <p:cNvCxnSpPr>
            <a:stCxn id="10" idx="2"/>
            <a:endCxn id="11" idx="0"/>
          </p:cNvCxnSpPr>
          <p:nvPr/>
        </p:nvCxnSpPr>
        <p:spPr>
          <a:xfrm flipH="1">
            <a:off x="1945557" y="2887536"/>
            <a:ext cx="1" cy="38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2" idx="2"/>
            <a:endCxn id="9" idx="0"/>
          </p:cNvCxnSpPr>
          <p:nvPr/>
        </p:nvCxnSpPr>
        <p:spPr>
          <a:xfrm>
            <a:off x="4399121" y="2887536"/>
            <a:ext cx="0" cy="25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261747" y="1973136"/>
            <a:ext cx="22747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Hauptschalter </a:t>
            </a:r>
            <a:r>
              <a:rPr lang="de-DE" dirty="0" err="1" smtClean="0"/>
              <a:t>Accessory</a:t>
            </a:r>
            <a:r>
              <a:rPr lang="de-DE" dirty="0" smtClean="0"/>
              <a:t> Power</a:t>
            </a:r>
            <a:endParaRPr lang="de-DE" dirty="0"/>
          </a:p>
        </p:txBody>
      </p:sp>
      <p:cxnSp>
        <p:nvCxnSpPr>
          <p:cNvPr id="25" name="Gerader Verbinder 24"/>
          <p:cNvCxnSpPr>
            <a:stCxn id="10" idx="3"/>
            <a:endCxn id="22" idx="1"/>
          </p:cNvCxnSpPr>
          <p:nvPr/>
        </p:nvCxnSpPr>
        <p:spPr>
          <a:xfrm>
            <a:off x="2798045" y="2430336"/>
            <a:ext cx="4637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1"/>
            <a:endCxn id="9" idx="3"/>
          </p:cNvCxnSpPr>
          <p:nvPr/>
        </p:nvCxnSpPr>
        <p:spPr>
          <a:xfrm flipH="1">
            <a:off x="5150406" y="2628424"/>
            <a:ext cx="1183492" cy="973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465171" y="3915586"/>
            <a:ext cx="126544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5A 5V </a:t>
            </a:r>
            <a:r>
              <a:rPr lang="de-DE" dirty="0" err="1" smtClean="0"/>
              <a:t>Step</a:t>
            </a:r>
            <a:r>
              <a:rPr lang="de-DE" dirty="0" smtClean="0"/>
              <a:t>-Down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8676015" y="3915586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</a:t>
            </a:r>
            <a:endParaRPr lang="de-DE" dirty="0"/>
          </a:p>
        </p:txBody>
      </p:sp>
      <p:cxnSp>
        <p:nvCxnSpPr>
          <p:cNvPr id="41" name="Gerader Verbinder 40"/>
          <p:cNvCxnSpPr>
            <a:endCxn id="39" idx="1"/>
          </p:cNvCxnSpPr>
          <p:nvPr/>
        </p:nvCxnSpPr>
        <p:spPr>
          <a:xfrm>
            <a:off x="7734814" y="4372786"/>
            <a:ext cx="941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9" idx="3"/>
            <a:endCxn id="37" idx="1"/>
          </p:cNvCxnSpPr>
          <p:nvPr/>
        </p:nvCxnSpPr>
        <p:spPr>
          <a:xfrm>
            <a:off x="5150406" y="3601488"/>
            <a:ext cx="1314765" cy="771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Softwareauswahl</a:t>
            </a:r>
            <a:endParaRPr lang="en-US" sz="2000" b="1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Requirements</a:t>
            </a:r>
            <a:endParaRPr lang="de-DE" dirty="0" smtClean="0">
              <a:solidFill>
                <a:schemeClr val="bg2"/>
              </a:solidFill>
            </a:endParaRP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b="1" dirty="0" smtClean="0"/>
              <a:t>→ </a:t>
            </a:r>
            <a:r>
              <a:rPr lang="de-DE" dirty="0" smtClean="0"/>
              <a:t>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1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b="1" dirty="0" err="1" smtClean="0"/>
              <a:t>Softwarearchitektur</a:t>
            </a:r>
            <a:endParaRPr lang="en-US" sz="2000" b="1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1019175"/>
            <a:ext cx="93440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Mechanischer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Aufbau</a:t>
            </a:r>
            <a:endParaRPr lang="en-US" sz="2000" b="1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6045200" cy="4774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Hoverboard</a:t>
            </a:r>
            <a:r>
              <a:rPr lang="de-DE" dirty="0" smtClean="0"/>
              <a:t> Trittbrett vorne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Rahmenkonstruktion aus 45mm Aluprofilen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Lenker mit Bedienelementen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Stoßstange mit Ultraschallsensoren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LIDAR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Zuladung &gt; 100kg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Hinterer Teil ursprünglich als Anhänger geplant</a:t>
            </a:r>
          </a:p>
          <a:p>
            <a:pPr marL="1143000" lvl="1" indent="-457200"/>
            <a:r>
              <a:rPr lang="de-DE" dirty="0" smtClean="0"/>
              <a:t>Wegen Komplexität auf späteren Zeitpunkt verschoben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910" r="10472" b="11853"/>
          <a:stretch/>
        </p:blipFill>
        <p:spPr>
          <a:xfrm>
            <a:off x="7097150" y="316523"/>
            <a:ext cx="4584812" cy="56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Sensorik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zurecht 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Fazit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Flexible Plattform zur Evaluation v. Sensorik und </a:t>
            </a:r>
            <a:r>
              <a:rPr lang="de-DE" dirty="0" err="1" smtClean="0"/>
              <a:t>Aktuatorik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Durch modularen Aufbau von ROS leicht </a:t>
            </a:r>
            <a:r>
              <a:rPr lang="de-DE" dirty="0" err="1" smtClean="0"/>
              <a:t>umkonfigurier</a:t>
            </a:r>
            <a:r>
              <a:rPr lang="de-DE" dirty="0" smtClean="0"/>
              <a:t>- und erweiterbar</a:t>
            </a:r>
          </a:p>
          <a:p>
            <a:pPr marL="1143000" lvl="1" indent="-457200"/>
            <a:r>
              <a:rPr lang="de-DE" dirty="0" smtClean="0"/>
              <a:t>Viele Sensoren und Funktionen bereits in ROS unterstützt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Sollte eine Person befördern können </a:t>
            </a:r>
            <a:r>
              <a:rPr lang="de-DE" dirty="0">
                <a:solidFill>
                  <a:schemeClr val="accent1"/>
                </a:solidFill>
              </a:rPr>
              <a:t>✓</a:t>
            </a:r>
            <a:endParaRPr lang="de-DE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Reichweite </a:t>
            </a:r>
            <a:r>
              <a:rPr lang="de-DE" dirty="0"/>
              <a:t>10-20km </a:t>
            </a:r>
            <a:r>
              <a:rPr lang="de-DE" dirty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Reichweite </a:t>
            </a:r>
            <a:r>
              <a:rPr lang="de-DE" dirty="0" err="1" smtClean="0"/>
              <a:t>Hoverboard</a:t>
            </a:r>
            <a:r>
              <a:rPr lang="de-DE" dirty="0" smtClean="0"/>
              <a:t> lt. </a:t>
            </a:r>
            <a:r>
              <a:rPr lang="de-DE" dirty="0"/>
              <a:t>Hersteller </a:t>
            </a:r>
            <a:r>
              <a:rPr lang="de-DE" dirty="0" smtClean="0"/>
              <a:t>15-25km</a:t>
            </a:r>
          </a:p>
          <a:p>
            <a:pPr marL="1143000" lvl="1" indent="-457200"/>
            <a:r>
              <a:rPr lang="de-DE" dirty="0" smtClean="0"/>
              <a:t>Durch Aufbau wahrscheinlich verringert, bei Bedarf allerdings über Anhänger erweiterbar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Antriebsart nah an </a:t>
            </a:r>
            <a:r>
              <a:rPr lang="de-DE" dirty="0" smtClean="0"/>
              <a:t>Endversion</a:t>
            </a:r>
            <a:r>
              <a:rPr lang="de-DE" dirty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/>
              <a:t>Balanciert noch nicht selbstständig</a:t>
            </a:r>
          </a:p>
          <a:p>
            <a:pPr marL="1143000" lvl="1" indent="-457200"/>
            <a:r>
              <a:rPr lang="de-DE" dirty="0"/>
              <a:t>Anhänger noch nicht umgesetzt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 mit kleineren Unebenheiten im Boden zurecht kommen</a:t>
            </a:r>
            <a:r>
              <a:rPr lang="de-DE" dirty="0" smtClean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 smtClean="0"/>
              <a:t>Noch Ungetestet</a:t>
            </a:r>
          </a:p>
          <a:p>
            <a:pPr marL="1143000" lvl="1" indent="-457200"/>
            <a:r>
              <a:rPr lang="de-DE" dirty="0" smtClean="0"/>
              <a:t>TODO: Testen wie Einkaufswagenrollen mit Unebenheiten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Keine Kartendaten für Navigation vorausgesetzt </a:t>
            </a:r>
            <a:r>
              <a:rPr lang="de-DE" dirty="0" smtClean="0">
                <a:solidFill>
                  <a:srgbClr val="FF0000"/>
                </a:solidFill>
              </a:rPr>
              <a:t>X</a:t>
            </a:r>
          </a:p>
          <a:p>
            <a:pPr marL="1143000" lvl="1" indent="-457200"/>
            <a:r>
              <a:rPr lang="de-DE" dirty="0" smtClean="0"/>
              <a:t>Durch Komplexität des Aufbaus und </a:t>
            </a:r>
            <a:r>
              <a:rPr lang="de-DE" dirty="0" err="1" smtClean="0"/>
              <a:t>Zeitconstraints</a:t>
            </a:r>
            <a:r>
              <a:rPr lang="de-DE" dirty="0" smtClean="0"/>
              <a:t> noch keine autonome Navigation</a:t>
            </a:r>
          </a:p>
          <a:p>
            <a:pPr marL="1143000" lvl="1" indent="-457200"/>
            <a:r>
              <a:rPr lang="de-DE" dirty="0" smtClean="0"/>
              <a:t>Durch umfangreiche Sensorik und Modularität steht dem Aufbau einer autonomen Navigation nichts im Weg</a:t>
            </a:r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6200775" cy="4589751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Anhänger</a:t>
            </a:r>
          </a:p>
          <a:p>
            <a:pPr marL="1143000" lvl="1" indent="-457200"/>
            <a:r>
              <a:rPr lang="de-DE" sz="2800" dirty="0" smtClean="0"/>
              <a:t>Anhänger als „Range Extender“ und Lastentransportmöglichkeit trennbar geplant</a:t>
            </a:r>
          </a:p>
          <a:p>
            <a:pPr marL="1143000" lvl="1" indent="-457200"/>
            <a:r>
              <a:rPr lang="de-DE" sz="2800" dirty="0" smtClean="0"/>
              <a:t>Aufgrund von Komplexität von Kupplung hinten angestellt</a:t>
            </a:r>
            <a:endParaRPr lang="de-DE" dirty="0" smtClean="0"/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087826"/>
            <a:ext cx="5208352" cy="4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– Was wurde erreicht?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Ziel nicht ganz erreicht, noch kein Mapping bzw.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ROS2 steckt noch in den Kinderschuhen</a:t>
            </a:r>
          </a:p>
          <a:p>
            <a:pPr marL="1143000" lvl="1" indent="-457200"/>
            <a:r>
              <a:rPr lang="de-DE" sz="2800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sz="2800" dirty="0" smtClean="0"/>
              <a:t>Viele ROS1 Tools und Pakete noch nicht portiert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Abwarten, bis SLAM und </a:t>
            </a:r>
            <a:r>
              <a:rPr lang="de-DE" dirty="0" err="1" smtClean="0"/>
              <a:t>rviz</a:t>
            </a:r>
            <a:r>
              <a:rPr lang="de-DE" dirty="0" smtClean="0"/>
              <a:t> vollständig auf ROS2 portiert und dokumentiert sind.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Not-Aus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Anhänger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Digitalen Zwilling implementieren und in Simulation entwickeln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Anschließend ist </a:t>
            </a:r>
            <a:r>
              <a:rPr lang="de-DE" dirty="0" err="1" smtClean="0"/>
              <a:t>Scoomatic</a:t>
            </a:r>
            <a:r>
              <a:rPr lang="de-DE" dirty="0" smtClean="0"/>
              <a:t> v1 als Experimentierplattform für Sensorevaluation, Sensorfusion, Mapping, Navigation etc. Einsatzbereit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1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944725"/>
            <a:ext cx="549569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https://www.autoware.ai/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apollo.auto/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apex.ai/</a:t>
            </a:r>
          </a:p>
          <a:p>
            <a:r>
              <a:rPr lang="de-DE" sz="1400" dirty="0"/>
              <a:t>https://ubiquityrobotics.com/</a:t>
            </a:r>
          </a:p>
          <a:p>
            <a:r>
              <a:rPr lang="de-DE" sz="1400" dirty="0"/>
              <a:t>https://www.innok-robotics.de/</a:t>
            </a:r>
          </a:p>
          <a:p>
            <a:r>
              <a:rPr lang="de-DE" sz="1400" dirty="0"/>
              <a:t>https://www.starship.xyz/</a:t>
            </a:r>
          </a:p>
          <a:p>
            <a:r>
              <a:rPr lang="de-DE" sz="1400" dirty="0"/>
              <a:t>https://www.marble.io/</a:t>
            </a:r>
          </a:p>
          <a:p>
            <a:r>
              <a:rPr lang="de-DE" sz="1400" dirty="0"/>
              <a:t>https://kiwibot.com/</a:t>
            </a:r>
          </a:p>
          <a:p>
            <a:r>
              <a:rPr lang="de-DE" sz="1400" dirty="0"/>
              <a:t>https://nuro.ai/</a:t>
            </a:r>
          </a:p>
          <a:p>
            <a:r>
              <a:rPr lang="de-DE" sz="1400" dirty="0"/>
              <a:t>https://blog.aboutamazon.com/transportation/meet-scout</a:t>
            </a:r>
          </a:p>
          <a:p>
            <a:r>
              <a:rPr lang="de-DE" sz="1400" dirty="0"/>
              <a:t>https://www.trustedreviews.com/reviews/roborock-s5</a:t>
            </a:r>
          </a:p>
          <a:p>
            <a:r>
              <a:rPr lang="de-DE" sz="1400" dirty="0"/>
              <a:t>https://loomo.com/en/</a:t>
            </a:r>
          </a:p>
          <a:p>
            <a:r>
              <a:rPr lang="de-DE" sz="1400" dirty="0"/>
              <a:t>https://github.com/NiklasFauth/hoverboard-firmware-hack</a:t>
            </a:r>
          </a:p>
          <a:p>
            <a:r>
              <a:rPr lang="de-DE" sz="1400" dirty="0"/>
              <a:t>https://www.raspberrypi.org/products/raspberry-pi-3-model-b/</a:t>
            </a:r>
          </a:p>
          <a:p>
            <a:r>
              <a:rPr lang="de-DE" sz="1400" dirty="0"/>
              <a:t>https://www.robotshop.com/de/de/rplidar-a1m8-360-grad-laserscanner-entwicklungskit.html</a:t>
            </a:r>
          </a:p>
          <a:p>
            <a:r>
              <a:rPr lang="de-DE" sz="1400" dirty="0"/>
              <a:t>https://platis.solutions/blog/2017/08/27/sonicdisc-360-ultrasonic-scanner/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www.mateksys.com/?portfolio=sam-m8q</a:t>
            </a:r>
          </a:p>
          <a:p>
            <a:r>
              <a:rPr lang="de-DE" sz="1400" dirty="0"/>
              <a:t>https://www.sparkfun.com/products/13762</a:t>
            </a:r>
          </a:p>
          <a:p>
            <a:r>
              <a:rPr lang="de-DE" sz="1400" dirty="0"/>
              <a:t>https://</a:t>
            </a:r>
            <a:r>
              <a:rPr lang="de-DE" sz="1400" dirty="0" smtClean="0"/>
              <a:t>www.az-delivery.de/products/joystick-modul?ls=de&amp;cache=false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696302" y="944724"/>
            <a:ext cx="54956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</a:t>
            </a:r>
            <a:r>
              <a:rPr lang="de-DE" sz="1400" dirty="0"/>
              <a:t>://www.mdpi.com/2032-6653/9/4/48</a:t>
            </a:r>
            <a:endParaRPr lang="de-DE" sz="1400" dirty="0" smtClean="0"/>
          </a:p>
          <a:p>
            <a:r>
              <a:rPr lang="de-DE" sz="1400" dirty="0"/>
              <a:t>https://digitalcommons.wpi.edu/mqp-all/3121/</a:t>
            </a:r>
            <a:endParaRPr lang="de-DE" sz="1400" dirty="0" smtClean="0"/>
          </a:p>
          <a:p>
            <a:r>
              <a:rPr lang="de-DE" sz="1400" dirty="0"/>
              <a:t>https://onlinelibrary.wiley.com/doi/abs/10.1002/rob.20386</a:t>
            </a:r>
            <a:endParaRPr lang="de-DE" sz="1400" dirty="0" smtClean="0"/>
          </a:p>
          <a:p>
            <a:r>
              <a:rPr lang="de-DE" sz="1400" dirty="0"/>
              <a:t>https://link.springer.com/article/10.1007/s10514-016-9549-1</a:t>
            </a:r>
          </a:p>
          <a:p>
            <a:r>
              <a:rPr lang="de-DE" sz="1400" dirty="0"/>
              <a:t>https://ieeexplore.ieee.org/document/8409854/</a:t>
            </a:r>
            <a:endParaRPr lang="de-DE" sz="1400" dirty="0" smtClean="0"/>
          </a:p>
          <a:p>
            <a:r>
              <a:rPr lang="de-DE" sz="1400" dirty="0"/>
              <a:t>http://portal.acm.org/citation.cfm?doid=1982185.1982485</a:t>
            </a:r>
          </a:p>
          <a:p>
            <a:r>
              <a:rPr lang="de-DE" sz="1400" dirty="0"/>
              <a:t>http://ieeexplore.ieee.org/document/6631026/</a:t>
            </a:r>
            <a:endParaRPr lang="de-DE" sz="1400" dirty="0" smtClean="0"/>
          </a:p>
          <a:p>
            <a:r>
              <a:rPr lang="de-DE" sz="1400" dirty="0"/>
              <a:t>http://link.springer.com/10.1007/s12369-009-0011-9</a:t>
            </a:r>
          </a:p>
          <a:p>
            <a:r>
              <a:rPr lang="de-DE" sz="1400" dirty="0"/>
              <a:t>http://ieeexplore.ieee.org/document/5354497/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Bilder zu Publikationen stammen aus dem jeweiligen Paper</a:t>
            </a:r>
            <a:endParaRPr lang="de-DE" dirty="0" smtClean="0"/>
          </a:p>
          <a:p>
            <a:r>
              <a:rPr lang="de-DE" sz="1400" dirty="0"/>
              <a:t>Bilder ohne Quellenverweis: Eigene Anfertigung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1274" y="256251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/>
              <a:t>Vielen Dank für Ihre Aufmerksamkeit!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9239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b="1" dirty="0" err="1" smtClean="0"/>
              <a:t>Autonome</a:t>
            </a:r>
            <a:r>
              <a:rPr lang="en-US" sz="2000" b="1" dirty="0" smtClean="0"/>
              <a:t> </a:t>
            </a:r>
            <a:r>
              <a:rPr lang="en-US" sz="2000" b="1" dirty="0"/>
              <a:t>Navigation in </a:t>
            </a:r>
            <a:r>
              <a:rPr lang="en-US" sz="2000" b="1" dirty="0" err="1"/>
              <a:t>Kraftfahrzeugen</a:t>
            </a:r>
            <a:endParaRPr lang="en-US" sz="2000" b="1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9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Autoware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urbanen 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</a:t>
            </a:r>
            <a:r>
              <a:rPr lang="de-DE" sz="2400" dirty="0" smtClean="0"/>
              <a:t>→ </a:t>
            </a:r>
            <a:r>
              <a:rPr lang="de-DE" sz="2400" dirty="0"/>
              <a:t>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„sauberem“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/>
              <a:t>E</a:t>
            </a:r>
            <a:r>
              <a:rPr lang="de-DE" sz="2000" dirty="0" smtClean="0"/>
              <a:t>chtzeitfähigkeit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7344616" y="2556844"/>
            <a:ext cx="4774995" cy="2885223"/>
            <a:chOff x="7166198" y="2696544"/>
            <a:chExt cx="4774995" cy="288522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198" y="2696544"/>
              <a:ext cx="4774995" cy="2581866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10011070" y="5350935"/>
              <a:ext cx="15472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Quelle: https</a:t>
              </a:r>
              <a:r>
                <a:rPr lang="de-DE" sz="900" dirty="0"/>
                <a:t>://bit.ly/32ikrh4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Apollo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Quelloffenes Framework von </a:t>
            </a:r>
            <a:r>
              <a:rPr lang="de-DE" sz="2400" dirty="0" err="1"/>
              <a:t>Baidu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Navigation </a:t>
            </a:r>
            <a:r>
              <a:rPr lang="de-DE" sz="2400" dirty="0" smtClean="0"/>
              <a:t>für Kraftfahrzeuge im </a:t>
            </a:r>
            <a:r>
              <a:rPr lang="de-DE" sz="2400" dirty="0"/>
              <a:t>Urbanen Umfeld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2019 erste Versuche mit </a:t>
            </a:r>
            <a:r>
              <a:rPr lang="de-DE" sz="2400" dirty="0" smtClean="0"/>
              <a:t>massenproduktionsreifen </a:t>
            </a:r>
            <a:r>
              <a:rPr lang="de-DE" sz="2400" dirty="0"/>
              <a:t>Fahrzeugen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Bis 2021: Serienreife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Basiert auf angepasstem ROS1 Indigo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Sehr umfangreiche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Modularer Aufbau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059874" y="4330714"/>
            <a:ext cx="10058400" cy="1777986"/>
            <a:chOff x="1066800" y="4318014"/>
            <a:chExt cx="10058400" cy="177798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98" b="8974"/>
            <a:stretch/>
          </p:blipFill>
          <p:spPr>
            <a:xfrm>
              <a:off x="1066800" y="4572000"/>
              <a:ext cx="10058400" cy="1524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8721969" y="4318014"/>
              <a:ext cx="2172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</a:t>
              </a:r>
              <a:r>
                <a:rPr lang="de-DE" sz="900" dirty="0"/>
                <a:t>: http://apollo.auto/developer.html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2131</Words>
  <Application>Microsoft Office PowerPoint</Application>
  <PresentationFormat>Breitbild</PresentationFormat>
  <Paragraphs>567</Paragraphs>
  <Slides>47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47</vt:i4>
      </vt:variant>
    </vt:vector>
  </HeadingPairs>
  <TitlesOfParts>
    <vt:vector size="53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Aufgabenstellung</vt:lpstr>
      <vt:lpstr>Aufgabenstellung</vt:lpstr>
      <vt:lpstr>Agenda</vt:lpstr>
      <vt:lpstr>Agenda</vt:lpstr>
      <vt:lpstr>Agenda</vt:lpstr>
      <vt:lpstr>Autonome Navigation in Kraftfahrzeugen </vt:lpstr>
      <vt:lpstr>Autonome Navigation in Kraftfahrzeugen </vt:lpstr>
      <vt:lpstr>Autonome Navigation in Kraftfahrzeugen </vt:lpstr>
      <vt:lpstr>Agenda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Agenda</vt:lpstr>
      <vt:lpstr>Autonom navigierende Lieferroboter </vt:lpstr>
      <vt:lpstr>Autonome Navigation zu Hause </vt:lpstr>
      <vt:lpstr>Autonome Navigation zu Hause </vt:lpstr>
      <vt:lpstr>Agenda</vt:lpstr>
      <vt:lpstr>Agenda</vt:lpstr>
      <vt:lpstr>Hardwareauswahl: Antrieb</vt:lpstr>
      <vt:lpstr>Hardwareauswahl: Antrieb</vt:lpstr>
      <vt:lpstr>Hardwareauswahl: Antrieb</vt:lpstr>
      <vt:lpstr>Hardwareauswahl</vt:lpstr>
      <vt:lpstr>Hardwareauswahl: Sensorik</vt:lpstr>
      <vt:lpstr>Hardwareauswahl: Sensorik</vt:lpstr>
      <vt:lpstr>Hardwareauswahl: Sonstiges</vt:lpstr>
      <vt:lpstr>Hardwareauswahl: Stromversorgung</vt:lpstr>
      <vt:lpstr>Agenda</vt:lpstr>
      <vt:lpstr>Hardwareaufbau</vt:lpstr>
      <vt:lpstr>Hardwareaufbau: Stromversorgung</vt:lpstr>
      <vt:lpstr>Agenda</vt:lpstr>
      <vt:lpstr>Softwareauswahl</vt:lpstr>
      <vt:lpstr>Agenda</vt:lpstr>
      <vt:lpstr>Softwarearchitektur</vt:lpstr>
      <vt:lpstr>Agenda</vt:lpstr>
      <vt:lpstr>Mechanischer Aufbau</vt:lpstr>
      <vt:lpstr>Agenda</vt:lpstr>
      <vt:lpstr>Fazit – Was wurde erreicht? </vt:lpstr>
      <vt:lpstr>Fazit – Was wurde erreicht? </vt:lpstr>
      <vt:lpstr>Fazit – Was wurde erreicht? </vt:lpstr>
      <vt:lpstr>Fazit – Was wurde erreicht? </vt:lpstr>
      <vt:lpstr>Ausblick: Wie geht es weiter? </vt:lpstr>
      <vt:lpstr>Quellen </vt:lpstr>
      <vt:lpstr>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120</cp:revision>
  <dcterms:created xsi:type="dcterms:W3CDTF">2019-04-09T08:05:16Z</dcterms:created>
  <dcterms:modified xsi:type="dcterms:W3CDTF">2019-07-12T09:27:42Z</dcterms:modified>
</cp:coreProperties>
</file>